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9" r:id="rId2"/>
    <p:sldId id="270" r:id="rId3"/>
    <p:sldId id="290" r:id="rId4"/>
    <p:sldId id="289" r:id="rId5"/>
    <p:sldId id="263" r:id="rId6"/>
    <p:sldId id="261"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81DDD-2B4C-4828-8FFF-23F46FDDC948}"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6EE5E-C3A6-45A0-BBD1-119FF1D63B53}" type="slidenum">
              <a:rPr lang="en-GB" smtClean="0"/>
              <a:t>‹#›</a:t>
            </a:fld>
            <a:endParaRPr lang="en-GB"/>
          </a:p>
        </p:txBody>
      </p:sp>
    </p:spTree>
    <p:extLst>
      <p:ext uri="{BB962C8B-B14F-4D97-AF65-F5344CB8AC3E}">
        <p14:creationId xmlns:p14="http://schemas.microsoft.com/office/powerpoint/2010/main" val="47582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96EE5E-C3A6-45A0-BBD1-119FF1D63B53}" type="slidenum">
              <a:rPr lang="en-GB" smtClean="0"/>
              <a:t>2</a:t>
            </a:fld>
            <a:endParaRPr lang="en-GB"/>
          </a:p>
        </p:txBody>
      </p:sp>
    </p:spTree>
    <p:extLst>
      <p:ext uri="{BB962C8B-B14F-4D97-AF65-F5344CB8AC3E}">
        <p14:creationId xmlns:p14="http://schemas.microsoft.com/office/powerpoint/2010/main" val="199466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96EE5E-C3A6-45A0-BBD1-119FF1D63B53}" type="slidenum">
              <a:rPr lang="en-GB" smtClean="0"/>
              <a:t>3</a:t>
            </a:fld>
            <a:endParaRPr lang="en-GB"/>
          </a:p>
        </p:txBody>
      </p:sp>
    </p:spTree>
    <p:extLst>
      <p:ext uri="{BB962C8B-B14F-4D97-AF65-F5344CB8AC3E}">
        <p14:creationId xmlns:p14="http://schemas.microsoft.com/office/powerpoint/2010/main" val="159009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96EE5E-C3A6-45A0-BBD1-119FF1D63B53}" type="slidenum">
              <a:rPr lang="en-GB" smtClean="0"/>
              <a:t>4</a:t>
            </a:fld>
            <a:endParaRPr lang="en-GB"/>
          </a:p>
        </p:txBody>
      </p:sp>
    </p:spTree>
    <p:extLst>
      <p:ext uri="{BB962C8B-B14F-4D97-AF65-F5344CB8AC3E}">
        <p14:creationId xmlns:p14="http://schemas.microsoft.com/office/powerpoint/2010/main" val="351604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01EB-174A-D343-85FF-AFD3484EDE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E92AE-66B3-F14A-A25D-4552C617F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45103E-5E5D-1544-9933-7B7FE38D2907}"/>
              </a:ext>
            </a:extLst>
          </p:cNvPr>
          <p:cNvSpPr>
            <a:spLocks noGrp="1"/>
          </p:cNvSpPr>
          <p:nvPr>
            <p:ph type="dt" sz="half" idx="10"/>
          </p:nvPr>
        </p:nvSpPr>
        <p:spPr/>
        <p:txBody>
          <a:bodyPr/>
          <a:lstStyle/>
          <a:p>
            <a:fld id="{53AB2470-EF20-4EC3-B2D0-6199643E12D4}" type="datetime1">
              <a:rPr lang="en-GB" smtClean="0">
                <a:solidFill>
                  <a:prstClr val="black">
                    <a:tint val="75000"/>
                  </a:prstClr>
                </a:solidFill>
              </a:rPr>
              <a:t>01/07/2021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6D3CCD-DA96-5047-8963-EAAE398CFD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12E19A3-E6FC-CF43-9152-5534BDBD8CEB}"/>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33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03DD-053A-364D-A027-64BFFA100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FF0A2E-93D4-A243-96EE-9B9951520D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20CD1-C346-3344-A058-77EF66523B12}"/>
              </a:ext>
            </a:extLst>
          </p:cNvPr>
          <p:cNvSpPr>
            <a:spLocks noGrp="1"/>
          </p:cNvSpPr>
          <p:nvPr>
            <p:ph type="dt" sz="half" idx="10"/>
          </p:nvPr>
        </p:nvSpPr>
        <p:spPr/>
        <p:txBody>
          <a:bodyPr/>
          <a:lstStyle/>
          <a:p>
            <a:fld id="{07819BAA-A28C-4F37-8D6C-FFBDAB76519A}" type="datetime1">
              <a:rPr lang="en-GB" smtClean="0">
                <a:solidFill>
                  <a:prstClr val="black">
                    <a:tint val="75000"/>
                  </a:prstClr>
                </a:solidFill>
              </a:rPr>
              <a:t>01/07/2021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B806BF9-AEE6-ED44-8255-B94CF9C465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01F804-4D83-EC48-A1E2-6E678FC2AF49}"/>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1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CF087-4139-3D42-967D-B0E35590D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D52CB-18A2-9F47-A534-8DFC6E4FDE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962FE80-DB27-5849-8826-A066231ACD0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5C598D4-4EEA-F74A-9A84-D8076AE98F31}"/>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74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583F-62F8-7A41-831B-9D61E8D15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6EFEB6-49F6-BD49-8483-813769D17B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B3E4B-0A73-E541-9407-5B0279A2C3D5}"/>
              </a:ext>
            </a:extLst>
          </p:cNvPr>
          <p:cNvSpPr>
            <a:spLocks noGrp="1"/>
          </p:cNvSpPr>
          <p:nvPr>
            <p:ph type="dt" sz="half" idx="10"/>
          </p:nvPr>
        </p:nvSpPr>
        <p:spPr/>
        <p:txBody>
          <a:bodyPr/>
          <a:lstStyle/>
          <a:p>
            <a:fld id="{AEE462AC-7102-4E74-9F83-C4EB2916F56F}" type="datetime1">
              <a:rPr lang="en-GB" smtClean="0">
                <a:solidFill>
                  <a:prstClr val="black">
                    <a:tint val="75000"/>
                  </a:prstClr>
                </a:solidFill>
              </a:rPr>
              <a:t>01/07/2021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FC980AF-7C73-3841-9CE6-50E5CF7312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A659F2-E174-F148-A3EB-8B28D95E0A5A}"/>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47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7D6E-9590-9847-8A36-7E6A189FA5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CF6C27-3B45-CF4E-8695-2DD714A46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9628A-EEC4-4D47-B93D-EB5387AE8CAD}"/>
              </a:ext>
            </a:extLst>
          </p:cNvPr>
          <p:cNvSpPr>
            <a:spLocks noGrp="1"/>
          </p:cNvSpPr>
          <p:nvPr>
            <p:ph type="dt" sz="half" idx="10"/>
          </p:nvPr>
        </p:nvSpPr>
        <p:spPr/>
        <p:txBody>
          <a:bodyPr/>
          <a:lstStyle/>
          <a:p>
            <a:fld id="{C5BD154A-825D-4C37-95DA-5E3AA932108A}" type="datetime1">
              <a:rPr lang="en-GB" smtClean="0">
                <a:solidFill>
                  <a:prstClr val="black">
                    <a:tint val="75000"/>
                  </a:prstClr>
                </a:solidFill>
              </a:rPr>
              <a:t>01/07/2021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30F9EC7-A9A1-1D47-AF48-6234310AF6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651316-3C9C-3C4E-858A-9C95D687A7C5}"/>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62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CBC0-8681-1147-804A-9BED31FD7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248C9-2A0D-3143-B9CA-9237CD263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3D512-FECF-4148-982B-F4985191A2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203C6-AEDE-2A4C-8B54-1A142A8DCB2F}"/>
              </a:ext>
            </a:extLst>
          </p:cNvPr>
          <p:cNvSpPr>
            <a:spLocks noGrp="1"/>
          </p:cNvSpPr>
          <p:nvPr>
            <p:ph type="dt" sz="half" idx="10"/>
          </p:nvPr>
        </p:nvSpPr>
        <p:spPr/>
        <p:txBody>
          <a:bodyPr/>
          <a:lstStyle/>
          <a:p>
            <a:fld id="{AD61DCD8-1F58-4AA6-BC41-AFEF93D87073}" type="datetime1">
              <a:rPr lang="en-GB" smtClean="0">
                <a:solidFill>
                  <a:prstClr val="black">
                    <a:tint val="75000"/>
                  </a:prstClr>
                </a:solidFill>
              </a:rPr>
              <a:t>01/07/2021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DCADA29-FB0C-FE42-9989-C1F3EF4E476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98F6D68-222C-F349-8266-22805CDAFA44}"/>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60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63E6-EEC2-1E4D-A534-A5ED1BE1F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E2CA1-A5B0-8649-AE17-31F436D45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E65D67-E8F9-8745-A87D-ABC689E1D8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14289F-F954-1F41-A3E7-870FC8DC1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762F80-8C9C-F547-98BB-F17AA517DA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B1B13-A656-044A-B4AA-EBCA135F41F7}"/>
              </a:ext>
            </a:extLst>
          </p:cNvPr>
          <p:cNvSpPr>
            <a:spLocks noGrp="1"/>
          </p:cNvSpPr>
          <p:nvPr>
            <p:ph type="dt" sz="half" idx="10"/>
          </p:nvPr>
        </p:nvSpPr>
        <p:spPr/>
        <p:txBody>
          <a:bodyPr/>
          <a:lstStyle/>
          <a:p>
            <a:fld id="{8A400964-0703-4217-8BEC-1608677C3408}" type="datetime1">
              <a:rPr lang="en-GB" smtClean="0">
                <a:solidFill>
                  <a:prstClr val="black">
                    <a:tint val="75000"/>
                  </a:prstClr>
                </a:solidFill>
              </a:rPr>
              <a:t>01/07/2021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ADC278C-688F-D74F-AA0C-4177B930299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CBB7BC5-F52F-704E-8CC4-0353B2A27EC2}"/>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4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ADCD-91C1-2F4F-9BE2-0364B373D7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CC9F2-6831-834C-9BE7-1A6AB5A70A89}"/>
              </a:ext>
            </a:extLst>
          </p:cNvPr>
          <p:cNvSpPr>
            <a:spLocks noGrp="1"/>
          </p:cNvSpPr>
          <p:nvPr>
            <p:ph type="dt" sz="half" idx="10"/>
          </p:nvPr>
        </p:nvSpPr>
        <p:spPr/>
        <p:txBody>
          <a:bodyPr/>
          <a:lstStyle/>
          <a:p>
            <a:fld id="{B54F9D1F-7934-43E0-BEBA-974521EF3EE3}" type="datetime1">
              <a:rPr lang="en-GB" smtClean="0">
                <a:solidFill>
                  <a:prstClr val="black">
                    <a:tint val="75000"/>
                  </a:prstClr>
                </a:solidFill>
              </a:rPr>
              <a:t>01/07/2021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F9BBFB-B286-2340-AF2F-FF74A608CA3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140B829-7D14-7141-AB04-7DC990A7BC5E}"/>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60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1B2CE-6638-6746-AD96-BBBDD678B0A7}"/>
              </a:ext>
            </a:extLst>
          </p:cNvPr>
          <p:cNvSpPr>
            <a:spLocks noGrp="1"/>
          </p:cNvSpPr>
          <p:nvPr>
            <p:ph type="dt" sz="half" idx="10"/>
          </p:nvPr>
        </p:nvSpPr>
        <p:spPr/>
        <p:txBody>
          <a:bodyPr/>
          <a:lstStyle/>
          <a:p>
            <a:fld id="{F07E8F15-D410-41F0-9035-944FD35C2C11}" type="datetime1">
              <a:rPr lang="en-GB" smtClean="0">
                <a:solidFill>
                  <a:prstClr val="black">
                    <a:tint val="75000"/>
                  </a:prstClr>
                </a:solidFill>
              </a:rPr>
              <a:t>01/07/2021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5FEEFA1-0741-A445-B5BD-42137F428FC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7FD573A-AE73-4E4E-9C01-038C745CA21D}"/>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7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86C6-6C1B-F145-B9BA-79CE43F07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CABB2-3063-AC4E-A899-701F64B9A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03EFF-20EB-DC4F-912C-51093B104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3ED93D-C865-F040-A7EC-6684F00C28DA}"/>
              </a:ext>
            </a:extLst>
          </p:cNvPr>
          <p:cNvSpPr>
            <a:spLocks noGrp="1"/>
          </p:cNvSpPr>
          <p:nvPr>
            <p:ph type="dt" sz="half" idx="10"/>
          </p:nvPr>
        </p:nvSpPr>
        <p:spPr/>
        <p:txBody>
          <a:bodyPr/>
          <a:lstStyle/>
          <a:p>
            <a:fld id="{39FE3DC5-1F5E-42EF-B48E-98F69B00A307}" type="datetime1">
              <a:rPr lang="en-GB" smtClean="0">
                <a:solidFill>
                  <a:prstClr val="black">
                    <a:tint val="75000"/>
                  </a:prstClr>
                </a:solidFill>
              </a:rPr>
              <a:t>01/07/2021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4920DB7-A224-584C-A7E7-8D1A6559A58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AF864F4-13EC-5941-8E7A-703FA0E0E273}"/>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96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1F0B-6106-A34D-BBAD-9C1CDFF93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803F8C-B769-474E-8FF8-F916EB2B0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15932-6310-5D4F-A1B1-E909F9F43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6DD2E5-D1BF-BB4E-AE37-CADBAE7088A0}"/>
              </a:ext>
            </a:extLst>
          </p:cNvPr>
          <p:cNvSpPr>
            <a:spLocks noGrp="1"/>
          </p:cNvSpPr>
          <p:nvPr>
            <p:ph type="dt" sz="half" idx="10"/>
          </p:nvPr>
        </p:nvSpPr>
        <p:spPr/>
        <p:txBody>
          <a:bodyPr/>
          <a:lstStyle/>
          <a:p>
            <a:fld id="{DEF530F5-F9B2-4860-B146-783E654D3787}" type="datetime1">
              <a:rPr lang="en-GB" smtClean="0">
                <a:solidFill>
                  <a:prstClr val="black">
                    <a:tint val="75000"/>
                  </a:prstClr>
                </a:solidFill>
              </a:rPr>
              <a:t>01/07/2021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BFD8825-54FE-4648-B705-E781F53E96C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2C8ADD3-0320-564D-9F82-EE3EB7BF1F2F}"/>
              </a:ext>
            </a:extLst>
          </p:cNvPr>
          <p:cNvSpPr>
            <a:spLocks noGrp="1"/>
          </p:cNvSpPr>
          <p:nvPr>
            <p:ph type="sldNum" sz="quarter" idx="12"/>
          </p:nvPr>
        </p:nvSpPr>
        <p:spPr/>
        <p:txBody>
          <a:body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79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16BF3-CF14-DD4E-828F-6795106C86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AF04C-B05D-654A-9B62-D775ADBD5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B6756-AA9F-4445-9664-D01A8DA9A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5957F-7113-49D3-A713-FD8D69D78813}" type="datetime1">
              <a:rPr lang="en-GB" smtClean="0">
                <a:solidFill>
                  <a:prstClr val="black">
                    <a:tint val="75000"/>
                  </a:prstClr>
                </a:solidFill>
              </a:rPr>
              <a:t>01/07/2021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E0F3E16-382E-854B-81B0-2E3BF2A07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1A4329-C8BA-964B-BD8B-B2D654367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FC556-A86B-D642-9C4C-BF550E7639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34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688D76-5E1B-EA44-8B3F-69E3CD7397A1}"/>
              </a:ext>
            </a:extLst>
          </p:cNvPr>
          <p:cNvSpPr txBox="1"/>
          <p:nvPr/>
        </p:nvSpPr>
        <p:spPr>
          <a:xfrm>
            <a:off x="737936" y="4459704"/>
            <a:ext cx="5385833" cy="646331"/>
          </a:xfrm>
          <a:prstGeom prst="rect">
            <a:avLst/>
          </a:prstGeom>
          <a:noFill/>
          <a:ln>
            <a:noFill/>
          </a:ln>
        </p:spPr>
        <p:txBody>
          <a:bodyPr wrap="none" rtlCol="0">
            <a:spAutoFit/>
          </a:bodyPr>
          <a:lstStyle/>
          <a:p>
            <a:r>
              <a:rPr lang="en-US" sz="3600" dirty="0">
                <a:solidFill>
                  <a:prstClr val="white"/>
                </a:solidFill>
              </a:rPr>
              <a:t>Labour Market Partnerships</a:t>
            </a:r>
          </a:p>
        </p:txBody>
      </p:sp>
      <p:cxnSp>
        <p:nvCxnSpPr>
          <p:cNvPr id="5" name="Straight Connector 4">
            <a:extLst>
              <a:ext uri="{FF2B5EF4-FFF2-40B4-BE49-F238E27FC236}">
                <a16:creationId xmlns:a16="http://schemas.microsoft.com/office/drawing/2014/main" id="{C4C735FF-A68F-CB4B-9016-6626303B58D9}"/>
              </a:ext>
            </a:extLst>
          </p:cNvPr>
          <p:cNvCxnSpPr>
            <a:cxnSpLocks/>
          </p:cNvCxnSpPr>
          <p:nvPr/>
        </p:nvCxnSpPr>
        <p:spPr>
          <a:xfrm flipV="1">
            <a:off x="834190" y="5106035"/>
            <a:ext cx="5116234" cy="33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C65D9A-C12A-1241-ACC1-AFD27A7EC985}"/>
              </a:ext>
            </a:extLst>
          </p:cNvPr>
          <p:cNvSpPr txBox="1"/>
          <p:nvPr/>
        </p:nvSpPr>
        <p:spPr>
          <a:xfrm>
            <a:off x="737936" y="5205121"/>
            <a:ext cx="4087081" cy="707886"/>
          </a:xfrm>
          <a:prstGeom prst="rect">
            <a:avLst/>
          </a:prstGeom>
          <a:noFill/>
          <a:ln>
            <a:noFill/>
          </a:ln>
        </p:spPr>
        <p:txBody>
          <a:bodyPr wrap="none" rtlCol="0">
            <a:spAutoFit/>
          </a:bodyPr>
          <a:lstStyle/>
          <a:p>
            <a:r>
              <a:rPr lang="en-US" sz="2000" dirty="0">
                <a:solidFill>
                  <a:prstClr val="white"/>
                </a:solidFill>
                <a:cs typeface="Arial" panose="020B0604020202020204" pitchFamily="34" charset="0"/>
              </a:rPr>
              <a:t>Current Status and Direction of Travel</a:t>
            </a:r>
          </a:p>
          <a:p>
            <a:r>
              <a:rPr lang="en-US" sz="2000" dirty="0">
                <a:solidFill>
                  <a:prstClr val="white"/>
                </a:solidFill>
                <a:cs typeface="Arial" panose="020B0604020202020204" pitchFamily="34" charset="0"/>
              </a:rPr>
              <a:t>June 2021</a:t>
            </a:r>
          </a:p>
        </p:txBody>
      </p:sp>
      <p:pic>
        <p:nvPicPr>
          <p:cNvPr id="8" name="Graphic 7">
            <a:extLst>
              <a:ext uri="{FF2B5EF4-FFF2-40B4-BE49-F238E27FC236}">
                <a16:creationId xmlns:a16="http://schemas.microsoft.com/office/drawing/2014/main" id="{BF3CBAA4-F384-0743-9391-8D497F3F21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0268" y="120416"/>
            <a:ext cx="1827342" cy="1458360"/>
          </a:xfrm>
          <a:prstGeom prst="rect">
            <a:avLst/>
          </a:prstGeom>
        </p:spPr>
      </p:pic>
    </p:spTree>
    <p:extLst>
      <p:ext uri="{BB962C8B-B14F-4D97-AF65-F5344CB8AC3E}">
        <p14:creationId xmlns:p14="http://schemas.microsoft.com/office/powerpoint/2010/main" val="129444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382A6-8B5F-944B-8900-5B78E5453F26}"/>
              </a:ext>
            </a:extLst>
          </p:cNvPr>
          <p:cNvSpPr/>
          <p:nvPr/>
        </p:nvSpPr>
        <p:spPr>
          <a:xfrm>
            <a:off x="-6285" y="852905"/>
            <a:ext cx="12192000" cy="61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 </a:t>
            </a:r>
          </a:p>
          <a:p>
            <a:r>
              <a:rPr lang="en-GB" b="1" dirty="0">
                <a:solidFill>
                  <a:srgbClr val="0070C0"/>
                </a:solidFill>
              </a:rPr>
              <a:t> </a:t>
            </a:r>
            <a:endParaRPr lang="en-GB" dirty="0">
              <a:solidFill>
                <a:srgbClr val="0070C0"/>
              </a:solidFill>
            </a:endParaRPr>
          </a:p>
        </p:txBody>
      </p:sp>
      <p:cxnSp>
        <p:nvCxnSpPr>
          <p:cNvPr id="5" name="Straight Connector 4">
            <a:extLst>
              <a:ext uri="{FF2B5EF4-FFF2-40B4-BE49-F238E27FC236}">
                <a16:creationId xmlns:a16="http://schemas.microsoft.com/office/drawing/2014/main" id="{D007CDC4-0115-234E-AE3C-91C2CD85E619}"/>
              </a:ext>
            </a:extLst>
          </p:cNvPr>
          <p:cNvCxnSpPr>
            <a:cxnSpLocks/>
          </p:cNvCxnSpPr>
          <p:nvPr/>
        </p:nvCxnSpPr>
        <p:spPr>
          <a:xfrm>
            <a:off x="414779" y="6381946"/>
            <a:ext cx="11349873"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470061F1-9CFB-244C-8A38-801B0E2D9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2214" y="81445"/>
            <a:ext cx="4776787" cy="589207"/>
          </a:xfrm>
          <a:prstGeom prst="rect">
            <a:avLst/>
          </a:prstGeom>
        </p:spPr>
      </p:pic>
      <p:sp>
        <p:nvSpPr>
          <p:cNvPr id="7" name="TextBox 6"/>
          <p:cNvSpPr txBox="1"/>
          <p:nvPr/>
        </p:nvSpPr>
        <p:spPr>
          <a:xfrm>
            <a:off x="347819" y="1010265"/>
            <a:ext cx="8386321" cy="2708434"/>
          </a:xfrm>
          <a:prstGeom prst="rect">
            <a:avLst/>
          </a:prstGeom>
          <a:noFill/>
        </p:spPr>
        <p:txBody>
          <a:bodyPr wrap="square" rtlCol="0">
            <a:spAutoFit/>
          </a:bodyPr>
          <a:lstStyle/>
          <a:p>
            <a:pPr marL="285750" indent="-285750">
              <a:buFont typeface="Arial" panose="020B0604020202020204" pitchFamily="34" charset="0"/>
              <a:buChar char="•"/>
            </a:pPr>
            <a:r>
              <a:rPr lang="en-US" sz="1700" dirty="0"/>
              <a:t>Employability NI (ENI) was established to design, procure and implement a fresh suite of employability provisions/initiatives to support people into meaningful employment. </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Labour</a:t>
            </a:r>
            <a:r>
              <a:rPr lang="en-US" sz="1700" dirty="0"/>
              <a:t> Market Partnerships (LMP’s) is a key design strand of ENI building collaborative, multi-agency partnerships to improve employability outcomes. The intention is make the model responsive to changes in the labour market and employability &amp; skills ecosystem, adapting on an ongoing basis to respond to challenges as they arise.   DfE and Invest NI involvement is essential in providing a coherent Employability &amp; Skills response to those challenges.</a:t>
            </a:r>
          </a:p>
          <a:p>
            <a:pPr marL="285750" indent="-285750">
              <a:buFont typeface="Arial" panose="020B0604020202020204" pitchFamily="34" charset="0"/>
              <a:buChar char="•"/>
            </a:pPr>
            <a:endParaRPr lang="en-US" sz="1700" dirty="0"/>
          </a:p>
        </p:txBody>
      </p:sp>
      <p:sp>
        <p:nvSpPr>
          <p:cNvPr id="10" name="TextBox 9"/>
          <p:cNvSpPr txBox="1"/>
          <p:nvPr/>
        </p:nvSpPr>
        <p:spPr>
          <a:xfrm>
            <a:off x="414779" y="139537"/>
            <a:ext cx="4421875" cy="461665"/>
          </a:xfrm>
          <a:prstGeom prst="rect">
            <a:avLst/>
          </a:prstGeom>
          <a:noFill/>
        </p:spPr>
        <p:txBody>
          <a:bodyPr wrap="square" rtlCol="0">
            <a:spAutoFit/>
          </a:bodyPr>
          <a:lstStyle/>
          <a:p>
            <a:r>
              <a:rPr lang="en-US" sz="2400" dirty="0">
                <a:solidFill>
                  <a:schemeClr val="bg1"/>
                </a:solidFill>
              </a:rPr>
              <a:t>Background &amp; LMP Design</a:t>
            </a:r>
            <a:endParaRPr lang="en-GB" sz="2400" dirty="0">
              <a:solidFill>
                <a:schemeClr val="bg1"/>
              </a:solidFill>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5106" r="16468"/>
          <a:stretch/>
        </p:blipFill>
        <p:spPr>
          <a:xfrm>
            <a:off x="8896350" y="1019592"/>
            <a:ext cx="2540474" cy="2475134"/>
          </a:xfrm>
          <a:prstGeom prst="rect">
            <a:avLst/>
          </a:prstGeom>
        </p:spPr>
      </p:pic>
      <p:sp>
        <p:nvSpPr>
          <p:cNvPr id="2" name="TextBox 1"/>
          <p:cNvSpPr txBox="1"/>
          <p:nvPr/>
        </p:nvSpPr>
        <p:spPr>
          <a:xfrm>
            <a:off x="347819" y="3718699"/>
            <a:ext cx="11374660" cy="2723823"/>
          </a:xfrm>
          <a:prstGeom prst="rect">
            <a:avLst/>
          </a:prstGeom>
          <a:noFill/>
        </p:spPr>
        <p:txBody>
          <a:bodyPr wrap="square" rtlCol="0">
            <a:spAutoFit/>
          </a:bodyPr>
          <a:lstStyle/>
          <a:p>
            <a:pPr marL="285750" indent="-285750">
              <a:buFont typeface="Arial" panose="020B0604020202020204" pitchFamily="34" charset="0"/>
              <a:buChar char="•"/>
            </a:pPr>
            <a:r>
              <a:rPr lang="en-US" sz="1700" dirty="0"/>
              <a:t>The LMP model is still developing but includes establishing a single regional partnership and 11 local partnerships geographically based within existing Council boundaries. </a:t>
            </a:r>
          </a:p>
          <a:p>
            <a:pPr marL="285750" indent="-285750">
              <a:buFont typeface="Arial" panose="020B0604020202020204" pitchFamily="34" charset="0"/>
              <a:buChar char="•"/>
            </a:pPr>
            <a:endParaRPr lang="en-GB" sz="1700" dirty="0"/>
          </a:p>
          <a:p>
            <a:pPr marL="285750" lvl="0" indent="-285750">
              <a:buFont typeface="Arial" panose="020B0604020202020204" pitchFamily="34" charset="0"/>
              <a:buChar char="•"/>
            </a:pPr>
            <a:r>
              <a:rPr lang="en-GB" sz="1700" dirty="0"/>
              <a:t>A LMP Co-Design group has been established since September 2020, including key stakeholders, Councils and Government Departments</a:t>
            </a:r>
            <a:r>
              <a:rPr lang="en-US" sz="1700" dirty="0"/>
              <a:t>. Invest NI and DfE representatives from Careers and Skills have been involved from inauguration. </a:t>
            </a:r>
          </a:p>
          <a:p>
            <a:pPr marL="285750" lvl="0" indent="-285750">
              <a:buFont typeface="Arial" panose="020B0604020202020204" pitchFamily="34" charset="0"/>
              <a:buChar char="•"/>
            </a:pPr>
            <a:endParaRPr lang="en-US" sz="1700" dirty="0"/>
          </a:p>
          <a:p>
            <a:pPr marL="285750" lvl="0" indent="-285750">
              <a:buFont typeface="Arial" panose="020B0604020202020204" pitchFamily="34" charset="0"/>
              <a:buChar char="•"/>
            </a:pPr>
            <a:r>
              <a:rPr lang="en-US" sz="1700" dirty="0"/>
              <a:t>Development of the LMP model has already helped to identify collaborative working opportunities and potential joint funding opportunities between other Divisions of DfC and other Government Departments. Feedback from LMP partners is that the current collaborative approach between DfE and DfC is the right way forward. </a:t>
            </a:r>
          </a:p>
          <a:p>
            <a:endParaRPr lang="en-GB" dirty="0"/>
          </a:p>
        </p:txBody>
      </p:sp>
    </p:spTree>
    <p:extLst>
      <p:ext uri="{BB962C8B-B14F-4D97-AF65-F5344CB8AC3E}">
        <p14:creationId xmlns:p14="http://schemas.microsoft.com/office/powerpoint/2010/main" val="147591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382A6-8B5F-944B-8900-5B78E5453F26}"/>
              </a:ext>
            </a:extLst>
          </p:cNvPr>
          <p:cNvSpPr/>
          <p:nvPr/>
        </p:nvSpPr>
        <p:spPr>
          <a:xfrm>
            <a:off x="-6285" y="852905"/>
            <a:ext cx="12192000" cy="61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 </a:t>
            </a:r>
          </a:p>
          <a:p>
            <a:r>
              <a:rPr lang="en-GB" b="1" dirty="0">
                <a:solidFill>
                  <a:srgbClr val="0070C0"/>
                </a:solidFill>
              </a:rPr>
              <a:t> </a:t>
            </a:r>
            <a:endParaRPr lang="en-GB" dirty="0">
              <a:solidFill>
                <a:srgbClr val="0070C0"/>
              </a:solidFill>
            </a:endParaRPr>
          </a:p>
        </p:txBody>
      </p:sp>
      <p:cxnSp>
        <p:nvCxnSpPr>
          <p:cNvPr id="5" name="Straight Connector 4">
            <a:extLst>
              <a:ext uri="{FF2B5EF4-FFF2-40B4-BE49-F238E27FC236}">
                <a16:creationId xmlns:a16="http://schemas.microsoft.com/office/drawing/2014/main" id="{D007CDC4-0115-234E-AE3C-91C2CD85E619}"/>
              </a:ext>
            </a:extLst>
          </p:cNvPr>
          <p:cNvCxnSpPr>
            <a:cxnSpLocks/>
          </p:cNvCxnSpPr>
          <p:nvPr/>
        </p:nvCxnSpPr>
        <p:spPr>
          <a:xfrm>
            <a:off x="414779" y="6381946"/>
            <a:ext cx="11349873"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470061F1-9CFB-244C-8A38-801B0E2D9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2214" y="81445"/>
            <a:ext cx="4776787" cy="589207"/>
          </a:xfrm>
          <a:prstGeom prst="rect">
            <a:avLst/>
          </a:prstGeom>
        </p:spPr>
      </p:pic>
      <p:sp>
        <p:nvSpPr>
          <p:cNvPr id="10" name="TextBox 9"/>
          <p:cNvSpPr txBox="1"/>
          <p:nvPr/>
        </p:nvSpPr>
        <p:spPr>
          <a:xfrm>
            <a:off x="414779" y="139537"/>
            <a:ext cx="4421875" cy="461665"/>
          </a:xfrm>
          <a:prstGeom prst="rect">
            <a:avLst/>
          </a:prstGeom>
          <a:noFill/>
        </p:spPr>
        <p:txBody>
          <a:bodyPr wrap="square" rtlCol="0">
            <a:spAutoFit/>
          </a:bodyPr>
          <a:lstStyle/>
          <a:p>
            <a:r>
              <a:rPr lang="en-US" sz="2400" dirty="0">
                <a:solidFill>
                  <a:schemeClr val="bg1"/>
                </a:solidFill>
              </a:rPr>
              <a:t>LMP Model</a:t>
            </a:r>
            <a:endParaRPr lang="en-GB" sz="2400" dirty="0">
              <a:solidFill>
                <a:schemeClr val="bg1"/>
              </a:solidFill>
            </a:endParaRPr>
          </a:p>
        </p:txBody>
      </p:sp>
      <p:pic>
        <p:nvPicPr>
          <p:cNvPr id="9" name="Picture 8"/>
          <p:cNvPicPr>
            <a:picLocks noChangeAspect="1"/>
          </p:cNvPicPr>
          <p:nvPr/>
        </p:nvPicPr>
        <p:blipFill>
          <a:blip r:embed="rId5"/>
          <a:stretch>
            <a:fillRect/>
          </a:stretch>
        </p:blipFill>
        <p:spPr>
          <a:xfrm>
            <a:off x="246381" y="1017823"/>
            <a:ext cx="11699238" cy="4822354"/>
          </a:xfrm>
          <a:prstGeom prst="rect">
            <a:avLst/>
          </a:prstGeom>
        </p:spPr>
      </p:pic>
    </p:spTree>
    <p:extLst>
      <p:ext uri="{BB962C8B-B14F-4D97-AF65-F5344CB8AC3E}">
        <p14:creationId xmlns:p14="http://schemas.microsoft.com/office/powerpoint/2010/main" val="320663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7">
            <a:extLst>
              <a:ext uri="{FF2B5EF4-FFF2-40B4-BE49-F238E27FC236}">
                <a16:creationId xmlns:a16="http://schemas.microsoft.com/office/drawing/2014/main" id="{470061F1-9CFB-244C-8A38-801B0E2D9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2214" y="81445"/>
            <a:ext cx="4776787" cy="589207"/>
          </a:xfrm>
          <a:prstGeom prst="rect">
            <a:avLst/>
          </a:prstGeom>
        </p:spPr>
      </p:pic>
      <p:sp>
        <p:nvSpPr>
          <p:cNvPr id="4" name="TextBox 3"/>
          <p:cNvSpPr txBox="1"/>
          <p:nvPr/>
        </p:nvSpPr>
        <p:spPr>
          <a:xfrm>
            <a:off x="414779" y="139537"/>
            <a:ext cx="4421875" cy="461665"/>
          </a:xfrm>
          <a:prstGeom prst="rect">
            <a:avLst/>
          </a:prstGeom>
          <a:noFill/>
        </p:spPr>
        <p:txBody>
          <a:bodyPr wrap="square" rtlCol="0">
            <a:spAutoFit/>
          </a:bodyPr>
          <a:lstStyle/>
          <a:p>
            <a:r>
              <a:rPr lang="en-US" sz="2400" dirty="0">
                <a:solidFill>
                  <a:schemeClr val="bg1"/>
                </a:solidFill>
              </a:rPr>
              <a:t>Current Position &amp; Milestones</a:t>
            </a:r>
            <a:endParaRPr lang="en-GB" sz="2400" dirty="0">
              <a:solidFill>
                <a:schemeClr val="bg1"/>
              </a:solidFill>
            </a:endParaRPr>
          </a:p>
        </p:txBody>
      </p:sp>
      <p:sp>
        <p:nvSpPr>
          <p:cNvPr id="5" name="Rectangle 4">
            <a:extLst>
              <a:ext uri="{FF2B5EF4-FFF2-40B4-BE49-F238E27FC236}">
                <a16:creationId xmlns:a16="http://schemas.microsoft.com/office/drawing/2014/main" id="{92B382A6-8B5F-944B-8900-5B78E5453F26}"/>
              </a:ext>
            </a:extLst>
          </p:cNvPr>
          <p:cNvSpPr/>
          <p:nvPr/>
        </p:nvSpPr>
        <p:spPr>
          <a:xfrm>
            <a:off x="5118" y="745200"/>
            <a:ext cx="12192000" cy="61128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u="sng" dirty="0">
              <a:solidFill>
                <a:schemeClr val="tx1"/>
              </a:solidFill>
            </a:endParaRPr>
          </a:p>
          <a:p>
            <a:endParaRPr lang="en-GB" dirty="0">
              <a:solidFill>
                <a:schemeClr val="tx1"/>
              </a:solidFill>
            </a:endParaRPr>
          </a:p>
        </p:txBody>
      </p:sp>
      <p:sp>
        <p:nvSpPr>
          <p:cNvPr id="25" name="TextBox 24"/>
          <p:cNvSpPr txBox="1"/>
          <p:nvPr/>
        </p:nvSpPr>
        <p:spPr>
          <a:xfrm rot="16200000">
            <a:off x="-283220" y="5031467"/>
            <a:ext cx="1546967" cy="369332"/>
          </a:xfrm>
          <a:prstGeom prst="rect">
            <a:avLst/>
          </a:prstGeom>
          <a:noFill/>
        </p:spPr>
        <p:txBody>
          <a:bodyPr wrap="square" rtlCol="0">
            <a:spAutoFit/>
          </a:bodyPr>
          <a:lstStyle/>
          <a:p>
            <a:r>
              <a:rPr lang="en-US" b="1" dirty="0">
                <a:solidFill>
                  <a:srgbClr val="0070C0"/>
                </a:solidFill>
              </a:rPr>
              <a:t>Regional LMP</a:t>
            </a:r>
            <a:endParaRPr lang="en-GB" b="1" dirty="0">
              <a:solidFill>
                <a:srgbClr val="0070C0"/>
              </a:solidFill>
            </a:endParaRPr>
          </a:p>
        </p:txBody>
      </p:sp>
      <p:sp>
        <p:nvSpPr>
          <p:cNvPr id="26" name="TextBox 25"/>
          <p:cNvSpPr txBox="1"/>
          <p:nvPr/>
        </p:nvSpPr>
        <p:spPr>
          <a:xfrm rot="16200000">
            <a:off x="-148955" y="2065624"/>
            <a:ext cx="1278437" cy="369332"/>
          </a:xfrm>
          <a:prstGeom prst="rect">
            <a:avLst/>
          </a:prstGeom>
          <a:noFill/>
        </p:spPr>
        <p:txBody>
          <a:bodyPr wrap="square" rtlCol="0">
            <a:spAutoFit/>
          </a:bodyPr>
          <a:lstStyle/>
          <a:p>
            <a:r>
              <a:rPr lang="en-US" b="1" dirty="0">
                <a:solidFill>
                  <a:srgbClr val="0070C0"/>
                </a:solidFill>
              </a:rPr>
              <a:t>Local LMPs</a:t>
            </a:r>
            <a:endParaRPr lang="en-GB" b="1" dirty="0">
              <a:solidFill>
                <a:srgbClr val="0070C0"/>
              </a:solidFill>
            </a:endParaRPr>
          </a:p>
        </p:txBody>
      </p:sp>
      <p:sp>
        <p:nvSpPr>
          <p:cNvPr id="27" name="Rounded Rectangle 26"/>
          <p:cNvSpPr/>
          <p:nvPr/>
        </p:nvSpPr>
        <p:spPr>
          <a:xfrm>
            <a:off x="894518" y="1019479"/>
            <a:ext cx="10832192" cy="2590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894518" y="4035624"/>
            <a:ext cx="10832192" cy="25907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1097294" y="1133530"/>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3242014" y="1133530"/>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5386734" y="1133530"/>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7531454" y="1133530"/>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9676174" y="1124934"/>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34"/>
          <p:cNvSpPr/>
          <p:nvPr/>
        </p:nvSpPr>
        <p:spPr>
          <a:xfrm>
            <a:off x="1097294" y="4160771"/>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3242014" y="4160771"/>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5386734" y="4160771"/>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7531454" y="4160771"/>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9676174" y="4152175"/>
            <a:ext cx="1861832" cy="234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1111505" y="1193817"/>
            <a:ext cx="1861832" cy="2223686"/>
          </a:xfrm>
          <a:prstGeom prst="rect">
            <a:avLst/>
          </a:prstGeom>
          <a:noFill/>
        </p:spPr>
        <p:txBody>
          <a:bodyPr wrap="square" rtlCol="0">
            <a:spAutoFit/>
          </a:bodyPr>
          <a:lstStyle/>
          <a:p>
            <a:pPr algn="ctr"/>
            <a:r>
              <a:rPr lang="en-US" sz="1600" b="1" u="sng" dirty="0">
                <a:solidFill>
                  <a:schemeClr val="bg1"/>
                </a:solidFill>
              </a:rPr>
              <a:t>Co-Design Group</a:t>
            </a:r>
          </a:p>
          <a:p>
            <a:pPr marL="171450" indent="-171450">
              <a:lnSpc>
                <a:spcPct val="125000"/>
              </a:lnSpc>
              <a:buFontTx/>
              <a:buChar char="-"/>
            </a:pPr>
            <a:r>
              <a:rPr lang="en-US" sz="1400" dirty="0">
                <a:solidFill>
                  <a:schemeClr val="bg1"/>
                </a:solidFill>
              </a:rPr>
              <a:t>Formed Sep 2020</a:t>
            </a:r>
          </a:p>
          <a:p>
            <a:pPr marL="171450" indent="-171450">
              <a:lnSpc>
                <a:spcPct val="125000"/>
              </a:lnSpc>
              <a:buFontTx/>
              <a:buChar char="-"/>
            </a:pPr>
            <a:r>
              <a:rPr lang="en-US" sz="1400" dirty="0">
                <a:solidFill>
                  <a:schemeClr val="bg1"/>
                </a:solidFill>
              </a:rPr>
              <a:t>Design and implement LMP model </a:t>
            </a:r>
          </a:p>
          <a:p>
            <a:pPr marL="171450" indent="-171450">
              <a:lnSpc>
                <a:spcPct val="125000"/>
              </a:lnSpc>
              <a:buFontTx/>
              <a:buChar char="-"/>
            </a:pPr>
            <a:r>
              <a:rPr lang="en-US" sz="1400" dirty="0">
                <a:solidFill>
                  <a:schemeClr val="bg1"/>
                </a:solidFill>
              </a:rPr>
              <a:t>Range of stakeholders including councils </a:t>
            </a:r>
          </a:p>
        </p:txBody>
      </p:sp>
      <p:sp>
        <p:nvSpPr>
          <p:cNvPr id="41" name="TextBox 40"/>
          <p:cNvSpPr txBox="1"/>
          <p:nvPr/>
        </p:nvSpPr>
        <p:spPr>
          <a:xfrm>
            <a:off x="3249269" y="1193817"/>
            <a:ext cx="1861832" cy="2223686"/>
          </a:xfrm>
          <a:prstGeom prst="rect">
            <a:avLst/>
          </a:prstGeom>
          <a:noFill/>
        </p:spPr>
        <p:txBody>
          <a:bodyPr wrap="square" rtlCol="0">
            <a:spAutoFit/>
          </a:bodyPr>
          <a:lstStyle/>
          <a:p>
            <a:pPr algn="ctr"/>
            <a:r>
              <a:rPr lang="en-US" sz="1600" b="1" u="sng" dirty="0">
                <a:solidFill>
                  <a:schemeClr val="bg1"/>
                </a:solidFill>
              </a:rPr>
              <a:t>Interim LMPs</a:t>
            </a:r>
          </a:p>
          <a:p>
            <a:pPr marL="171450" indent="-171450">
              <a:lnSpc>
                <a:spcPct val="125000"/>
              </a:lnSpc>
              <a:buFontTx/>
              <a:buChar char="-"/>
            </a:pPr>
            <a:r>
              <a:rPr lang="en-US" sz="1400" dirty="0">
                <a:solidFill>
                  <a:schemeClr val="bg1"/>
                </a:solidFill>
              </a:rPr>
              <a:t>Begin delivery in 2021/22</a:t>
            </a:r>
          </a:p>
          <a:p>
            <a:pPr marL="171450" indent="-171450">
              <a:lnSpc>
                <a:spcPct val="125000"/>
              </a:lnSpc>
              <a:buFontTx/>
              <a:buChar char="-"/>
            </a:pPr>
            <a:r>
              <a:rPr lang="en-US" sz="1400" dirty="0">
                <a:solidFill>
                  <a:schemeClr val="bg1"/>
                </a:solidFill>
              </a:rPr>
              <a:t>Part of LM recovery</a:t>
            </a:r>
          </a:p>
          <a:p>
            <a:pPr marL="171450" indent="-171450">
              <a:lnSpc>
                <a:spcPct val="125000"/>
              </a:lnSpc>
              <a:buFontTx/>
              <a:buChar char="-"/>
            </a:pPr>
            <a:r>
              <a:rPr lang="en-GB" sz="1400" dirty="0">
                <a:solidFill>
                  <a:schemeClr val="bg1"/>
                </a:solidFill>
              </a:rPr>
              <a:t>Utilising</a:t>
            </a:r>
            <a:r>
              <a:rPr lang="en-US" sz="1400" dirty="0">
                <a:solidFill>
                  <a:schemeClr val="bg1"/>
                </a:solidFill>
              </a:rPr>
              <a:t> Community Planning Structures</a:t>
            </a:r>
          </a:p>
          <a:p>
            <a:pPr marL="171450" indent="-171450">
              <a:lnSpc>
                <a:spcPct val="125000"/>
              </a:lnSpc>
              <a:buFontTx/>
              <a:buChar char="-"/>
            </a:pPr>
            <a:r>
              <a:rPr lang="en-US" sz="1400" dirty="0">
                <a:solidFill>
                  <a:schemeClr val="bg1"/>
                </a:solidFill>
              </a:rPr>
              <a:t>All 11 Councils Expressed Interest</a:t>
            </a:r>
          </a:p>
        </p:txBody>
      </p:sp>
      <p:sp>
        <p:nvSpPr>
          <p:cNvPr id="42" name="TextBox 41"/>
          <p:cNvSpPr txBox="1"/>
          <p:nvPr/>
        </p:nvSpPr>
        <p:spPr>
          <a:xfrm>
            <a:off x="5398787" y="1193817"/>
            <a:ext cx="1861832" cy="2223686"/>
          </a:xfrm>
          <a:prstGeom prst="rect">
            <a:avLst/>
          </a:prstGeom>
          <a:noFill/>
        </p:spPr>
        <p:txBody>
          <a:bodyPr wrap="square" rtlCol="0">
            <a:spAutoFit/>
          </a:bodyPr>
          <a:lstStyle/>
          <a:p>
            <a:pPr algn="ctr"/>
            <a:r>
              <a:rPr lang="en-US" sz="1600" b="1" u="sng" dirty="0">
                <a:solidFill>
                  <a:schemeClr val="bg1"/>
                </a:solidFill>
              </a:rPr>
              <a:t>Identify Priorities</a:t>
            </a:r>
          </a:p>
          <a:p>
            <a:pPr marL="171450" indent="-171450">
              <a:lnSpc>
                <a:spcPct val="125000"/>
              </a:lnSpc>
              <a:buFontTx/>
              <a:buChar char="-"/>
            </a:pPr>
            <a:r>
              <a:rPr lang="en-US" sz="1400" dirty="0">
                <a:solidFill>
                  <a:schemeClr val="bg1"/>
                </a:solidFill>
              </a:rPr>
              <a:t>Form partnership Apr/May 2021</a:t>
            </a:r>
          </a:p>
          <a:p>
            <a:pPr marL="171450" indent="-171450">
              <a:lnSpc>
                <a:spcPct val="125000"/>
              </a:lnSpc>
              <a:buFontTx/>
              <a:buChar char="-"/>
            </a:pPr>
            <a:r>
              <a:rPr lang="en-US" sz="1400" dirty="0">
                <a:solidFill>
                  <a:schemeClr val="bg1"/>
                </a:solidFill>
              </a:rPr>
              <a:t>Review statistical analysis and local knowledge</a:t>
            </a:r>
          </a:p>
          <a:p>
            <a:pPr marL="171450" indent="-171450">
              <a:lnSpc>
                <a:spcPct val="125000"/>
              </a:lnSpc>
              <a:buFontTx/>
              <a:buChar char="-"/>
            </a:pPr>
            <a:r>
              <a:rPr lang="en-US" sz="1400" dirty="0">
                <a:solidFill>
                  <a:schemeClr val="bg1"/>
                </a:solidFill>
              </a:rPr>
              <a:t>Draft Action Plans Jul/Aug 2021</a:t>
            </a:r>
          </a:p>
        </p:txBody>
      </p:sp>
      <p:sp>
        <p:nvSpPr>
          <p:cNvPr id="43" name="TextBox 42"/>
          <p:cNvSpPr txBox="1"/>
          <p:nvPr/>
        </p:nvSpPr>
        <p:spPr>
          <a:xfrm>
            <a:off x="7541492" y="1193817"/>
            <a:ext cx="1861832" cy="1685077"/>
          </a:xfrm>
          <a:prstGeom prst="rect">
            <a:avLst/>
          </a:prstGeom>
          <a:noFill/>
        </p:spPr>
        <p:txBody>
          <a:bodyPr wrap="square" rtlCol="0">
            <a:spAutoFit/>
          </a:bodyPr>
          <a:lstStyle/>
          <a:p>
            <a:pPr algn="ctr"/>
            <a:r>
              <a:rPr lang="en-US" sz="1600" b="1" u="sng" dirty="0">
                <a:solidFill>
                  <a:schemeClr val="bg1"/>
                </a:solidFill>
              </a:rPr>
              <a:t>Project Delivery</a:t>
            </a:r>
          </a:p>
          <a:p>
            <a:pPr marL="171450" indent="-171450">
              <a:lnSpc>
                <a:spcPct val="125000"/>
              </a:lnSpc>
              <a:buFontTx/>
              <a:buChar char="-"/>
            </a:pPr>
            <a:r>
              <a:rPr lang="en-US" sz="1400" dirty="0">
                <a:solidFill>
                  <a:schemeClr val="bg1"/>
                </a:solidFill>
              </a:rPr>
              <a:t>Implementation of local projects following Action Plan Approval from Aug/Sep 2021</a:t>
            </a:r>
          </a:p>
        </p:txBody>
      </p:sp>
      <p:sp>
        <p:nvSpPr>
          <p:cNvPr id="44" name="TextBox 43"/>
          <p:cNvSpPr txBox="1"/>
          <p:nvPr/>
        </p:nvSpPr>
        <p:spPr>
          <a:xfrm>
            <a:off x="9681414" y="1203015"/>
            <a:ext cx="1861832" cy="2223686"/>
          </a:xfrm>
          <a:prstGeom prst="rect">
            <a:avLst/>
          </a:prstGeom>
          <a:noFill/>
        </p:spPr>
        <p:txBody>
          <a:bodyPr wrap="square" rtlCol="0">
            <a:spAutoFit/>
          </a:bodyPr>
          <a:lstStyle/>
          <a:p>
            <a:pPr algn="ctr"/>
            <a:r>
              <a:rPr lang="en-US" sz="1600" b="1" u="sng" dirty="0">
                <a:solidFill>
                  <a:schemeClr val="bg1"/>
                </a:solidFill>
              </a:rPr>
              <a:t>Full Structures</a:t>
            </a:r>
          </a:p>
          <a:p>
            <a:pPr marL="171450" indent="-171450">
              <a:lnSpc>
                <a:spcPct val="125000"/>
              </a:lnSpc>
              <a:buFontTx/>
              <a:buChar char="-"/>
            </a:pPr>
            <a:r>
              <a:rPr lang="en-US" sz="1400" dirty="0">
                <a:solidFill>
                  <a:schemeClr val="bg1"/>
                </a:solidFill>
              </a:rPr>
              <a:t>Work with DfC in designing full LMP structures for 2022/23 onwards</a:t>
            </a:r>
          </a:p>
          <a:p>
            <a:pPr marL="171450" indent="-171450">
              <a:lnSpc>
                <a:spcPct val="125000"/>
              </a:lnSpc>
              <a:buFontTx/>
              <a:buChar char="-"/>
            </a:pPr>
            <a:r>
              <a:rPr lang="en-US" sz="1400" dirty="0">
                <a:solidFill>
                  <a:schemeClr val="bg1"/>
                </a:solidFill>
              </a:rPr>
              <a:t>Develop 3 year strategic Plans – Jan/Feb 2022</a:t>
            </a:r>
          </a:p>
        </p:txBody>
      </p:sp>
      <p:sp>
        <p:nvSpPr>
          <p:cNvPr id="45" name="TextBox 44"/>
          <p:cNvSpPr txBox="1"/>
          <p:nvPr/>
        </p:nvSpPr>
        <p:spPr>
          <a:xfrm>
            <a:off x="1104810" y="4214004"/>
            <a:ext cx="1861832" cy="2200602"/>
          </a:xfrm>
          <a:prstGeom prst="rect">
            <a:avLst/>
          </a:prstGeom>
          <a:noFill/>
        </p:spPr>
        <p:txBody>
          <a:bodyPr wrap="square" rtlCol="0">
            <a:spAutoFit/>
          </a:bodyPr>
          <a:lstStyle/>
          <a:p>
            <a:pPr algn="ctr"/>
            <a:r>
              <a:rPr lang="en-US" sz="1600" b="1" u="sng" dirty="0">
                <a:solidFill>
                  <a:schemeClr val="bg1"/>
                </a:solidFill>
              </a:rPr>
              <a:t>Establish Regional LMP</a:t>
            </a:r>
          </a:p>
          <a:p>
            <a:pPr marL="171450" indent="-171450">
              <a:lnSpc>
                <a:spcPct val="125000"/>
              </a:lnSpc>
              <a:buFontTx/>
              <a:buChar char="-"/>
            </a:pPr>
            <a:r>
              <a:rPr lang="en-US" sz="1400" dirty="0">
                <a:solidFill>
                  <a:schemeClr val="bg1"/>
                </a:solidFill>
              </a:rPr>
              <a:t>Establish in May 2021</a:t>
            </a:r>
          </a:p>
          <a:p>
            <a:pPr marL="171450" indent="-171450">
              <a:lnSpc>
                <a:spcPct val="125000"/>
              </a:lnSpc>
              <a:buFontTx/>
              <a:buChar char="-"/>
            </a:pPr>
            <a:r>
              <a:rPr lang="en-US" sz="1400" dirty="0">
                <a:solidFill>
                  <a:schemeClr val="bg1"/>
                </a:solidFill>
              </a:rPr>
              <a:t>Provide strategic oversight and approve local Action Plans</a:t>
            </a:r>
          </a:p>
        </p:txBody>
      </p:sp>
      <p:sp>
        <p:nvSpPr>
          <p:cNvPr id="46" name="TextBox 45"/>
          <p:cNvSpPr txBox="1"/>
          <p:nvPr/>
        </p:nvSpPr>
        <p:spPr>
          <a:xfrm>
            <a:off x="3249530" y="4232652"/>
            <a:ext cx="1861832" cy="1954381"/>
          </a:xfrm>
          <a:prstGeom prst="rect">
            <a:avLst/>
          </a:prstGeom>
          <a:noFill/>
        </p:spPr>
        <p:txBody>
          <a:bodyPr wrap="square" rtlCol="0">
            <a:spAutoFit/>
          </a:bodyPr>
          <a:lstStyle/>
          <a:p>
            <a:pPr algn="ctr"/>
            <a:r>
              <a:rPr lang="en-US" sz="1600" b="1" u="sng" dirty="0">
                <a:solidFill>
                  <a:schemeClr val="bg1"/>
                </a:solidFill>
              </a:rPr>
              <a:t>LMP Guidance</a:t>
            </a:r>
          </a:p>
          <a:p>
            <a:pPr marL="171450" indent="-171450">
              <a:lnSpc>
                <a:spcPct val="125000"/>
              </a:lnSpc>
              <a:buFontTx/>
              <a:buChar char="-"/>
            </a:pPr>
            <a:r>
              <a:rPr lang="en-US" sz="1400" dirty="0">
                <a:solidFill>
                  <a:schemeClr val="bg1"/>
                </a:solidFill>
              </a:rPr>
              <a:t>Issue Interim Local LMP guidelines May/Jun 2021</a:t>
            </a:r>
          </a:p>
          <a:p>
            <a:pPr marL="171450" indent="-171450">
              <a:lnSpc>
                <a:spcPct val="125000"/>
              </a:lnSpc>
              <a:buFontTx/>
              <a:buChar char="-"/>
            </a:pPr>
            <a:r>
              <a:rPr lang="en-US" sz="1400" dirty="0">
                <a:solidFill>
                  <a:schemeClr val="bg1"/>
                </a:solidFill>
              </a:rPr>
              <a:t>Provide training and support to Interim LMPs as required</a:t>
            </a:r>
          </a:p>
        </p:txBody>
      </p:sp>
      <p:sp>
        <p:nvSpPr>
          <p:cNvPr id="47" name="TextBox 46"/>
          <p:cNvSpPr txBox="1"/>
          <p:nvPr/>
        </p:nvSpPr>
        <p:spPr>
          <a:xfrm>
            <a:off x="5398787" y="4232652"/>
            <a:ext cx="1861832" cy="1685077"/>
          </a:xfrm>
          <a:prstGeom prst="rect">
            <a:avLst/>
          </a:prstGeom>
          <a:noFill/>
        </p:spPr>
        <p:txBody>
          <a:bodyPr wrap="square" rtlCol="0">
            <a:spAutoFit/>
          </a:bodyPr>
          <a:lstStyle/>
          <a:p>
            <a:pPr algn="ctr"/>
            <a:r>
              <a:rPr lang="en-US" sz="1600" b="1" u="sng" dirty="0">
                <a:solidFill>
                  <a:schemeClr val="bg1"/>
                </a:solidFill>
              </a:rPr>
              <a:t>Budget</a:t>
            </a:r>
          </a:p>
          <a:p>
            <a:pPr marL="171450" indent="-171450">
              <a:lnSpc>
                <a:spcPct val="125000"/>
              </a:lnSpc>
              <a:buFontTx/>
              <a:buChar char="-"/>
            </a:pPr>
            <a:r>
              <a:rPr lang="en-US" sz="1400" dirty="0">
                <a:solidFill>
                  <a:schemeClr val="bg1"/>
                </a:solidFill>
              </a:rPr>
              <a:t>Indicative Interim LMP budgets issued May/Jun 2021</a:t>
            </a:r>
          </a:p>
          <a:p>
            <a:pPr marL="171450" indent="-171450">
              <a:lnSpc>
                <a:spcPct val="125000"/>
              </a:lnSpc>
              <a:buFontTx/>
              <a:buChar char="-"/>
            </a:pPr>
            <a:r>
              <a:rPr lang="en-US" sz="1400" dirty="0">
                <a:solidFill>
                  <a:schemeClr val="bg1"/>
                </a:solidFill>
              </a:rPr>
              <a:t>LMP OBC approval Jul/Aug 2021</a:t>
            </a:r>
          </a:p>
        </p:txBody>
      </p:sp>
      <p:sp>
        <p:nvSpPr>
          <p:cNvPr id="48" name="TextBox 47"/>
          <p:cNvSpPr txBox="1"/>
          <p:nvPr/>
        </p:nvSpPr>
        <p:spPr>
          <a:xfrm>
            <a:off x="7525970" y="4217969"/>
            <a:ext cx="1861832" cy="2469907"/>
          </a:xfrm>
          <a:prstGeom prst="rect">
            <a:avLst/>
          </a:prstGeom>
          <a:noFill/>
        </p:spPr>
        <p:txBody>
          <a:bodyPr wrap="square" rtlCol="0">
            <a:spAutoFit/>
          </a:bodyPr>
          <a:lstStyle/>
          <a:p>
            <a:pPr algn="ctr"/>
            <a:r>
              <a:rPr lang="en-US" sz="1600" b="1" u="sng" dirty="0">
                <a:solidFill>
                  <a:schemeClr val="bg1"/>
                </a:solidFill>
              </a:rPr>
              <a:t>Approval of Local Action Plans</a:t>
            </a:r>
          </a:p>
          <a:p>
            <a:pPr marL="171450" indent="-171450">
              <a:lnSpc>
                <a:spcPct val="125000"/>
              </a:lnSpc>
              <a:buFontTx/>
              <a:buChar char="-"/>
            </a:pPr>
            <a:r>
              <a:rPr lang="en-US" sz="1400" dirty="0">
                <a:solidFill>
                  <a:schemeClr val="bg1"/>
                </a:solidFill>
              </a:rPr>
              <a:t>Local Action Plans approved Jul/Aug 2021</a:t>
            </a:r>
          </a:p>
          <a:p>
            <a:pPr marL="171450" indent="-171450">
              <a:lnSpc>
                <a:spcPct val="125000"/>
              </a:lnSpc>
              <a:buFontTx/>
              <a:buChar char="-"/>
            </a:pPr>
            <a:r>
              <a:rPr lang="en-US" sz="1400" dirty="0">
                <a:solidFill>
                  <a:schemeClr val="bg1"/>
                </a:solidFill>
              </a:rPr>
              <a:t>Issue Local </a:t>
            </a:r>
            <a:r>
              <a:rPr lang="en-US" sz="1400" dirty="0" err="1">
                <a:solidFill>
                  <a:schemeClr val="bg1"/>
                </a:solidFill>
              </a:rPr>
              <a:t>LoO’s</a:t>
            </a:r>
            <a:r>
              <a:rPr lang="en-US" sz="1400" dirty="0">
                <a:solidFill>
                  <a:schemeClr val="bg1"/>
                </a:solidFill>
              </a:rPr>
              <a:t> Jul/Aug 2021</a:t>
            </a:r>
          </a:p>
          <a:p>
            <a:pPr marL="171450" indent="-171450">
              <a:lnSpc>
                <a:spcPct val="125000"/>
              </a:lnSpc>
              <a:buFontTx/>
              <a:buChar char="-"/>
            </a:pPr>
            <a:endParaRPr lang="en-US" sz="1400" dirty="0">
              <a:solidFill>
                <a:schemeClr val="bg1"/>
              </a:solidFill>
            </a:endParaRPr>
          </a:p>
          <a:p>
            <a:pPr marL="171450" indent="-171450">
              <a:lnSpc>
                <a:spcPct val="125000"/>
              </a:lnSpc>
              <a:buFontTx/>
              <a:buChar char="-"/>
            </a:pPr>
            <a:endParaRPr lang="en-US" sz="1400" dirty="0">
              <a:solidFill>
                <a:schemeClr val="bg1"/>
              </a:solidFill>
            </a:endParaRPr>
          </a:p>
        </p:txBody>
      </p:sp>
      <p:sp>
        <p:nvSpPr>
          <p:cNvPr id="49" name="TextBox 48"/>
          <p:cNvSpPr txBox="1"/>
          <p:nvPr/>
        </p:nvSpPr>
        <p:spPr>
          <a:xfrm>
            <a:off x="9678189" y="4208189"/>
            <a:ext cx="1861832" cy="2223686"/>
          </a:xfrm>
          <a:prstGeom prst="rect">
            <a:avLst/>
          </a:prstGeom>
          <a:noFill/>
        </p:spPr>
        <p:txBody>
          <a:bodyPr wrap="square" rtlCol="0">
            <a:spAutoFit/>
          </a:bodyPr>
          <a:lstStyle/>
          <a:p>
            <a:pPr algn="ctr"/>
            <a:r>
              <a:rPr lang="en-US" sz="1600" b="1" u="sng" dirty="0">
                <a:solidFill>
                  <a:schemeClr val="bg1"/>
                </a:solidFill>
              </a:rPr>
              <a:t>Monitoring</a:t>
            </a:r>
          </a:p>
          <a:p>
            <a:pPr marL="171450" indent="-171450">
              <a:lnSpc>
                <a:spcPct val="125000"/>
              </a:lnSpc>
              <a:buFontTx/>
              <a:buChar char="-"/>
            </a:pPr>
            <a:r>
              <a:rPr lang="en-US" sz="1400" dirty="0">
                <a:solidFill>
                  <a:schemeClr val="bg1"/>
                </a:solidFill>
              </a:rPr>
              <a:t>Monitor progress of Interim LMPs in 2021/22</a:t>
            </a:r>
          </a:p>
          <a:p>
            <a:pPr marL="171450" indent="-171450">
              <a:lnSpc>
                <a:spcPct val="125000"/>
              </a:lnSpc>
              <a:buFontTx/>
              <a:buChar char="-"/>
            </a:pPr>
            <a:r>
              <a:rPr lang="en-US" sz="1400" dirty="0">
                <a:solidFill>
                  <a:schemeClr val="bg1"/>
                </a:solidFill>
              </a:rPr>
              <a:t>Identify relevant strategic/regional issues for consideration</a:t>
            </a:r>
          </a:p>
        </p:txBody>
      </p:sp>
      <p:cxnSp>
        <p:nvCxnSpPr>
          <p:cNvPr id="50" name="Straight Arrow Connector 49"/>
          <p:cNvCxnSpPr/>
          <p:nvPr/>
        </p:nvCxnSpPr>
        <p:spPr>
          <a:xfrm>
            <a:off x="2059758" y="3826412"/>
            <a:ext cx="85387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34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382A6-8B5F-944B-8900-5B78E5453F26}"/>
              </a:ext>
            </a:extLst>
          </p:cNvPr>
          <p:cNvSpPr/>
          <p:nvPr/>
        </p:nvSpPr>
        <p:spPr>
          <a:xfrm>
            <a:off x="0" y="768897"/>
            <a:ext cx="12192000" cy="618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cxnSp>
        <p:nvCxnSpPr>
          <p:cNvPr id="5" name="Straight Connector 4">
            <a:extLst>
              <a:ext uri="{FF2B5EF4-FFF2-40B4-BE49-F238E27FC236}">
                <a16:creationId xmlns:a16="http://schemas.microsoft.com/office/drawing/2014/main" id="{D007CDC4-0115-234E-AE3C-91C2CD85E619}"/>
              </a:ext>
            </a:extLst>
          </p:cNvPr>
          <p:cNvCxnSpPr>
            <a:cxnSpLocks/>
          </p:cNvCxnSpPr>
          <p:nvPr/>
        </p:nvCxnSpPr>
        <p:spPr>
          <a:xfrm>
            <a:off x="510115" y="6302761"/>
            <a:ext cx="11349873"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470061F1-9CFB-244C-8A38-801B0E2D9A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2214" y="81445"/>
            <a:ext cx="4776787" cy="589207"/>
          </a:xfrm>
          <a:prstGeom prst="rect">
            <a:avLst/>
          </a:prstGeom>
        </p:spPr>
      </p:pic>
      <p:sp>
        <p:nvSpPr>
          <p:cNvPr id="12" name="TextBox 11"/>
          <p:cNvSpPr txBox="1"/>
          <p:nvPr/>
        </p:nvSpPr>
        <p:spPr>
          <a:xfrm>
            <a:off x="414779" y="139537"/>
            <a:ext cx="4421875" cy="461665"/>
          </a:xfrm>
          <a:prstGeom prst="rect">
            <a:avLst/>
          </a:prstGeom>
          <a:noFill/>
        </p:spPr>
        <p:txBody>
          <a:bodyPr wrap="square" rtlCol="0">
            <a:spAutoFit/>
          </a:bodyPr>
          <a:lstStyle/>
          <a:p>
            <a:r>
              <a:rPr lang="en-US" sz="2400">
                <a:solidFill>
                  <a:schemeClr val="bg1"/>
                </a:solidFill>
              </a:rPr>
              <a:t>Timeframe &amp; Budget</a:t>
            </a:r>
            <a:endParaRPr lang="en-GB" sz="2400" dirty="0">
              <a:solidFill>
                <a:schemeClr val="bg1"/>
              </a:solidFill>
            </a:endParaRPr>
          </a:p>
        </p:txBody>
      </p:sp>
      <p:sp>
        <p:nvSpPr>
          <p:cNvPr id="13" name="TextBox 12"/>
          <p:cNvSpPr txBox="1"/>
          <p:nvPr/>
        </p:nvSpPr>
        <p:spPr>
          <a:xfrm>
            <a:off x="4558154" y="2829963"/>
            <a:ext cx="720649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Partnership structures are being formed to conduct statistical analysis and identify local priorities leading to development of local Partnership Plans.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anticipated that £7m of reserve</a:t>
            </a:r>
            <a:r>
              <a:rPr lang="en-GB" dirty="0"/>
              <a:t> programme budget can be utilised within the LMP model.</a:t>
            </a:r>
          </a:p>
          <a:p>
            <a:endParaRPr lang="en-GB" dirty="0"/>
          </a:p>
          <a:p>
            <a:pPr marL="285750" indent="-285750">
              <a:buFont typeface="Arial" panose="020B0604020202020204" pitchFamily="34" charset="0"/>
              <a:buChar char="•"/>
            </a:pPr>
            <a:r>
              <a:rPr lang="en-US" dirty="0"/>
              <a:t>Full implementation of the LMP model in 2022/23 is dependent upon funding being available in future years.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79" y="3206816"/>
            <a:ext cx="4143375" cy="3057525"/>
          </a:xfrm>
          <a:prstGeom prst="rect">
            <a:avLst/>
          </a:prstGeom>
        </p:spPr>
      </p:pic>
      <p:sp>
        <p:nvSpPr>
          <p:cNvPr id="10" name="TextBox 9"/>
          <p:cNvSpPr txBox="1"/>
          <p:nvPr/>
        </p:nvSpPr>
        <p:spPr>
          <a:xfrm>
            <a:off x="510116" y="907942"/>
            <a:ext cx="1134987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Interim Local LMPs to be implemented in 2021/22 to enable response to the impact of the ongoing pandemic. The formal LMP model is  intended to go-live in 2022/23.</a:t>
            </a:r>
          </a:p>
          <a:p>
            <a:endParaRPr lang="en-US" dirty="0"/>
          </a:p>
          <a:p>
            <a:pPr marL="285750" indent="-285750">
              <a:buFont typeface="Arial" panose="020B0604020202020204" pitchFamily="34" charset="0"/>
              <a:buChar char="•"/>
            </a:pPr>
            <a:r>
              <a:rPr lang="en-US" dirty="0"/>
              <a:t>All 11 local councils expressed an interest in developing an interim LMP in their area and most have begun processes to help form interim local partnerships, </a:t>
            </a:r>
            <a:r>
              <a:rPr lang="en-GB" dirty="0"/>
              <a:t>utilising</a:t>
            </a:r>
            <a:r>
              <a:rPr lang="en-US" dirty="0"/>
              <a:t> existing community planning structures.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2827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382A6-8B5F-944B-8900-5B78E5453F26}"/>
              </a:ext>
            </a:extLst>
          </p:cNvPr>
          <p:cNvSpPr/>
          <p:nvPr/>
        </p:nvSpPr>
        <p:spPr>
          <a:xfrm>
            <a:off x="-51515" y="660320"/>
            <a:ext cx="12243515" cy="619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cxnSp>
        <p:nvCxnSpPr>
          <p:cNvPr id="5" name="Straight Connector 4">
            <a:extLst>
              <a:ext uri="{FF2B5EF4-FFF2-40B4-BE49-F238E27FC236}">
                <a16:creationId xmlns:a16="http://schemas.microsoft.com/office/drawing/2014/main" id="{D007CDC4-0115-234E-AE3C-91C2CD85E619}"/>
              </a:ext>
            </a:extLst>
          </p:cNvPr>
          <p:cNvCxnSpPr>
            <a:cxnSpLocks/>
          </p:cNvCxnSpPr>
          <p:nvPr/>
        </p:nvCxnSpPr>
        <p:spPr>
          <a:xfrm>
            <a:off x="414779" y="6381946"/>
            <a:ext cx="11349873"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470061F1-9CFB-244C-8A38-801B0E2D9A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2214" y="81445"/>
            <a:ext cx="4776787" cy="589207"/>
          </a:xfrm>
          <a:prstGeom prst="rect">
            <a:avLst/>
          </a:prstGeom>
        </p:spPr>
      </p:pic>
      <p:sp>
        <p:nvSpPr>
          <p:cNvPr id="7" name="Title 1"/>
          <p:cNvSpPr txBox="1">
            <a:spLocks/>
          </p:cNvSpPr>
          <p:nvPr/>
        </p:nvSpPr>
        <p:spPr>
          <a:xfrm>
            <a:off x="414779" y="1124755"/>
            <a:ext cx="7258590" cy="459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latin typeface="+mn-lt"/>
            </a:endParaRPr>
          </a:p>
        </p:txBody>
      </p:sp>
      <p:sp>
        <p:nvSpPr>
          <p:cNvPr id="9" name="TextBox 8"/>
          <p:cNvSpPr txBox="1"/>
          <p:nvPr/>
        </p:nvSpPr>
        <p:spPr>
          <a:xfrm>
            <a:off x="414779" y="139537"/>
            <a:ext cx="4812314" cy="461665"/>
          </a:xfrm>
          <a:prstGeom prst="rect">
            <a:avLst/>
          </a:prstGeom>
          <a:noFill/>
        </p:spPr>
        <p:txBody>
          <a:bodyPr wrap="square" rtlCol="0">
            <a:spAutoFit/>
          </a:bodyPr>
          <a:lstStyle/>
          <a:p>
            <a:r>
              <a:rPr lang="en-US" sz="2400" dirty="0">
                <a:solidFill>
                  <a:schemeClr val="bg1"/>
                </a:solidFill>
              </a:rPr>
              <a:t>Local Funding &amp; Co-commissioning</a:t>
            </a:r>
            <a:endParaRPr lang="en-GB" sz="2400" dirty="0">
              <a:solidFill>
                <a:schemeClr val="bg1"/>
              </a:solidFill>
            </a:endParaRPr>
          </a:p>
        </p:txBody>
      </p:sp>
      <p:sp>
        <p:nvSpPr>
          <p:cNvPr id="11" name="TextBox 10"/>
          <p:cNvSpPr txBox="1"/>
          <p:nvPr/>
        </p:nvSpPr>
        <p:spPr>
          <a:xfrm>
            <a:off x="328755" y="971662"/>
            <a:ext cx="11572093" cy="2585323"/>
          </a:xfrm>
          <a:prstGeom prst="rect">
            <a:avLst/>
          </a:prstGeom>
          <a:noFill/>
        </p:spPr>
        <p:txBody>
          <a:bodyPr wrap="square" rtlCol="0">
            <a:spAutoFit/>
          </a:bodyPr>
          <a:lstStyle/>
          <a:p>
            <a:pPr marL="285750" indent="-285750">
              <a:buFont typeface="Arial" panose="020B0604020202020204" pitchFamily="34" charset="0"/>
              <a:buChar char="•"/>
            </a:pPr>
            <a:r>
              <a:rPr lang="en-GB" dirty="0"/>
              <a:t>Funding provided to Local LMPs via the local Council,  will utilise existing council financial and procurement structures to providing additional assurance for expenditure of public funding, supplementing normal Departmental protocols. </a:t>
            </a:r>
          </a:p>
          <a:p>
            <a:r>
              <a:rPr lang="en-GB" dirty="0"/>
              <a:t> </a:t>
            </a:r>
          </a:p>
          <a:p>
            <a:pPr marL="285750" indent="-285750">
              <a:buFont typeface="Arial" panose="020B0604020202020204" pitchFamily="34" charset="0"/>
              <a:buChar char="•"/>
            </a:pPr>
            <a:r>
              <a:rPr lang="en-US" dirty="0"/>
              <a:t>Funding will cover both administration costs (staffing and hosting) and operational costs (delivery), with a maximum expenditure of 20% of the allocation on administration costs and  a minimum of 80% on delivery.</a:t>
            </a:r>
          </a:p>
          <a:p>
            <a:endParaRPr lang="en-US" dirty="0"/>
          </a:p>
          <a:p>
            <a:pPr marL="285750" indent="-285750">
              <a:buFont typeface="Arial" panose="020B0604020202020204" pitchFamily="34" charset="0"/>
              <a:buChar char="•"/>
            </a:pPr>
            <a:r>
              <a:rPr lang="en-US" dirty="0"/>
              <a:t>Officials will work with Local Councils in developing and co-commissioning a range of initiatives. DfC will participate in the procurement of any services requiring publicly advertised tenders.</a:t>
            </a:r>
          </a:p>
          <a:p>
            <a:pPr marL="285750" indent="-285750">
              <a:buFont typeface="Arial" panose="020B0604020202020204" pitchFamily="34" charset="0"/>
              <a:buChar char="•"/>
            </a:pPr>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661" y="3689397"/>
            <a:ext cx="3955739" cy="2591352"/>
          </a:xfrm>
          <a:prstGeom prst="rect">
            <a:avLst/>
          </a:prstGeom>
        </p:spPr>
      </p:pic>
      <p:sp>
        <p:nvSpPr>
          <p:cNvPr id="16" name="TextBox 15"/>
          <p:cNvSpPr txBox="1"/>
          <p:nvPr/>
        </p:nvSpPr>
        <p:spPr>
          <a:xfrm>
            <a:off x="328755" y="3528284"/>
            <a:ext cx="711979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Each local LMP has been given an indicative allocation to enable Partnership Plan development.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Funding is allocated on the basis of population (45%) and deprivation (25%) in LMP areas on top of a base allocation.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Potential funding from other sources being explored including potential for funding from other Government Departments. DfE colleagues are exploring providing funding for LMP staffing and opportunities for Skills Fund utilization as part of LMP activity.</a:t>
            </a:r>
          </a:p>
        </p:txBody>
      </p:sp>
    </p:spTree>
    <p:extLst>
      <p:ext uri="{BB962C8B-B14F-4D97-AF65-F5344CB8AC3E}">
        <p14:creationId xmlns:p14="http://schemas.microsoft.com/office/powerpoint/2010/main" val="384781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382A6-8B5F-944B-8900-5B78E5453F26}"/>
              </a:ext>
            </a:extLst>
          </p:cNvPr>
          <p:cNvSpPr/>
          <p:nvPr/>
        </p:nvSpPr>
        <p:spPr>
          <a:xfrm>
            <a:off x="0" y="763903"/>
            <a:ext cx="12192000" cy="618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cxnSp>
        <p:nvCxnSpPr>
          <p:cNvPr id="5" name="Straight Connector 4">
            <a:extLst>
              <a:ext uri="{FF2B5EF4-FFF2-40B4-BE49-F238E27FC236}">
                <a16:creationId xmlns:a16="http://schemas.microsoft.com/office/drawing/2014/main" id="{D007CDC4-0115-234E-AE3C-91C2CD85E619}"/>
              </a:ext>
            </a:extLst>
          </p:cNvPr>
          <p:cNvCxnSpPr>
            <a:cxnSpLocks/>
          </p:cNvCxnSpPr>
          <p:nvPr/>
        </p:nvCxnSpPr>
        <p:spPr>
          <a:xfrm>
            <a:off x="414779" y="6381946"/>
            <a:ext cx="11349873" cy="0"/>
          </a:xfrm>
          <a:prstGeom prst="line">
            <a:avLst/>
          </a:prstGeom>
          <a:ln>
            <a:solidFill>
              <a:srgbClr val="0075C9"/>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470061F1-9CFB-244C-8A38-801B0E2D9A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2214" y="81445"/>
            <a:ext cx="4776787" cy="589207"/>
          </a:xfrm>
          <a:prstGeom prst="rect">
            <a:avLst/>
          </a:prstGeom>
        </p:spPr>
      </p:pic>
      <p:sp>
        <p:nvSpPr>
          <p:cNvPr id="11" name="TextBox 10"/>
          <p:cNvSpPr txBox="1"/>
          <p:nvPr/>
        </p:nvSpPr>
        <p:spPr>
          <a:xfrm>
            <a:off x="414779" y="139537"/>
            <a:ext cx="4421875" cy="461665"/>
          </a:xfrm>
          <a:prstGeom prst="rect">
            <a:avLst/>
          </a:prstGeom>
          <a:noFill/>
        </p:spPr>
        <p:txBody>
          <a:bodyPr wrap="square" rtlCol="0">
            <a:spAutoFit/>
          </a:bodyPr>
          <a:lstStyle/>
          <a:p>
            <a:r>
              <a:rPr lang="en-US" sz="2400" dirty="0">
                <a:solidFill>
                  <a:schemeClr val="bg1"/>
                </a:solidFill>
              </a:rPr>
              <a:t>Next Steps </a:t>
            </a:r>
            <a:endParaRPr lang="en-GB" sz="2400" dirty="0">
              <a:solidFill>
                <a:schemeClr val="bg1"/>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7223" t="10883" r="17388" b="10597"/>
          <a:stretch/>
        </p:blipFill>
        <p:spPr>
          <a:xfrm>
            <a:off x="9220200" y="1004920"/>
            <a:ext cx="2514600" cy="3019623"/>
          </a:xfrm>
          <a:prstGeom prst="rect">
            <a:avLst/>
          </a:prstGeom>
        </p:spPr>
      </p:pic>
      <p:sp>
        <p:nvSpPr>
          <p:cNvPr id="12" name="TextBox 11"/>
          <p:cNvSpPr txBox="1"/>
          <p:nvPr/>
        </p:nvSpPr>
        <p:spPr>
          <a:xfrm>
            <a:off x="325570" y="1327529"/>
            <a:ext cx="8824471" cy="535531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Development and agreement of local Partnership plans. Plans will be agreed by Regional LMP as each plan is produced with all plans expected by September 2021.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Final allocation of funding on the basis on activities detailed in agreed plans. The ceiling for each LMP allocation is the indicative allocation already provided.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Exploration of how the LMP structure can align with the Skills Structure. Employability and Skills cannot be divorced - addressing the skills imbalances, promoting lifelong learning and  enhancing digital skills are essential to achieving DfC aims of reducing economic inactivity and enabling people to gain sustainable employment.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Local LMPs are a viable route for meeting both Employability and Skills agendas. While DfC leads on LMPs, the Department is open to amending the model to best meet the strategic aims of both departments and ultimately meeting the needs of our citizens and employers.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809831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884</Words>
  <Application>Microsoft Office PowerPoint</Application>
  <PresentationFormat>Widescreen</PresentationFormat>
  <Paragraphs>86</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Martin (DFC)</dc:creator>
  <cp:lastModifiedBy>Colin Neilands</cp:lastModifiedBy>
  <cp:revision>116</cp:revision>
  <dcterms:created xsi:type="dcterms:W3CDTF">2020-10-12T15:09:45Z</dcterms:created>
  <dcterms:modified xsi:type="dcterms:W3CDTF">2021-07-01T14:39:38Z</dcterms:modified>
</cp:coreProperties>
</file>